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63" r:id="rId3"/>
    <p:sldId id="264" r:id="rId4"/>
    <p:sldId id="257" r:id="rId5"/>
    <p:sldId id="258" r:id="rId6"/>
    <p:sldId id="265" r:id="rId7"/>
    <p:sldId id="259" r:id="rId8"/>
    <p:sldId id="260" r:id="rId9"/>
    <p:sldId id="261" r:id="rId10"/>
    <p:sldId id="262"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648" autoAdjust="0"/>
  </p:normalViewPr>
  <p:slideViewPr>
    <p:cSldViewPr>
      <p:cViewPr varScale="1">
        <p:scale>
          <a:sx n="69" d="100"/>
          <a:sy n="69" d="100"/>
        </p:scale>
        <p:origin x="-20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AE5B72-1885-4EE0-AA9E-FF4A3DB471A8}" type="datetimeFigureOut">
              <a:rPr lang="en-US" smtClean="0"/>
              <a:t>10/16/2019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5B6358-1CCF-4136-831B-000A959790B9}" type="slidenum">
              <a:rPr lang="en-US" smtClean="0"/>
              <a:t>‹#›</a:t>
            </a:fld>
            <a:endParaRPr lang="en-US"/>
          </a:p>
        </p:txBody>
      </p:sp>
    </p:spTree>
    <p:extLst>
      <p:ext uri="{BB962C8B-B14F-4D97-AF65-F5344CB8AC3E}">
        <p14:creationId xmlns:p14="http://schemas.microsoft.com/office/powerpoint/2010/main" val="3812945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Stevens District </a:t>
            </a:r>
            <a:r>
              <a:rPr lang="en-US" sz="1200" kern="1200" dirty="0" smtClean="0">
                <a:solidFill>
                  <a:schemeClr val="tx1"/>
                </a:solidFill>
                <a:effectLst/>
                <a:latin typeface="+mn-lt"/>
                <a:ea typeface="+mn-ea"/>
                <a:cs typeface="+mn-cs"/>
              </a:rPr>
              <a:t>Hospital was originally a county-owned facility and its status was transferred to an independent facility three years ago. The hospital receives no external funding from government agencies for operations. The hospital </a:t>
            </a:r>
            <a:r>
              <a:rPr lang="en-US" sz="1200" kern="1200" baseline="0" dirty="0" smtClean="0">
                <a:solidFill>
                  <a:schemeClr val="tx1"/>
                </a:solidFill>
                <a:effectLst/>
                <a:latin typeface="+mn-lt"/>
                <a:ea typeface="+mn-ea"/>
                <a:cs typeface="+mn-cs"/>
              </a:rPr>
              <a:t>is</a:t>
            </a:r>
            <a:r>
              <a:rPr lang="en-US" sz="1200" kern="1200" dirty="0" smtClean="0">
                <a:solidFill>
                  <a:schemeClr val="tx1"/>
                </a:solidFill>
                <a:effectLst/>
                <a:latin typeface="+mn-lt"/>
                <a:ea typeface="+mn-ea"/>
                <a:cs typeface="+mn-cs"/>
              </a:rPr>
              <a:t> accredited by The Joint Commission and received reaccreditation during their </a:t>
            </a:r>
            <a:r>
              <a:rPr lang="en-US" sz="1200" kern="1200" dirty="0" err="1" smtClean="0">
                <a:solidFill>
                  <a:schemeClr val="tx1"/>
                </a:solidFill>
                <a:effectLst/>
                <a:latin typeface="+mn-lt"/>
                <a:ea typeface="+mn-ea"/>
                <a:cs typeface="+mn-cs"/>
              </a:rPr>
              <a:t>triannual</a:t>
            </a:r>
            <a:r>
              <a:rPr lang="en-US" sz="1200" kern="1200" dirty="0" smtClean="0">
                <a:solidFill>
                  <a:schemeClr val="tx1"/>
                </a:solidFill>
                <a:effectLst/>
                <a:latin typeface="+mn-lt"/>
                <a:ea typeface="+mn-ea"/>
                <a:cs typeface="+mn-cs"/>
              </a:rPr>
              <a:t> survey last year. The hospital has an aggressive quality management program and a low volume of medical malpractice claims. The hospital is located in Jefferson City, which is a city of 50,000 with 80,000 in the regional market. The hospital provides a general range of acute care services, including medical/surgical, rehab, and emergency care. </a:t>
            </a:r>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1</a:t>
            </a:fld>
            <a:endParaRPr lang="en-US"/>
          </a:p>
        </p:txBody>
      </p:sp>
    </p:spTree>
    <p:extLst>
      <p:ext uri="{BB962C8B-B14F-4D97-AF65-F5344CB8AC3E}">
        <p14:creationId xmlns:p14="http://schemas.microsoft.com/office/powerpoint/2010/main" val="2780603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dirty="0" smtClean="0">
                <a:latin typeface="Times New Roman" pitchFamily="18" charset="0"/>
                <a:cs typeface="Times New Roman" pitchFamily="18" charset="0"/>
              </a:rPr>
              <a:t>	Stevens District Hospital’s </a:t>
            </a:r>
            <a:r>
              <a:rPr lang="en-US" sz="1200" kern="1200" dirty="0" smtClean="0">
                <a:solidFill>
                  <a:schemeClr val="tx1"/>
                </a:solidFill>
                <a:effectLst/>
                <a:latin typeface="+mn-lt"/>
                <a:ea typeface="+mn-ea"/>
                <a:cs typeface="+mn-cs"/>
              </a:rPr>
              <a:t>mission statement</a:t>
            </a:r>
            <a:r>
              <a:rPr lang="en-US" sz="1200" kern="1200" baseline="0" dirty="0" smtClean="0">
                <a:solidFill>
                  <a:schemeClr val="tx1"/>
                </a:solidFill>
                <a:effectLst/>
                <a:latin typeface="+mn-lt"/>
                <a:ea typeface="+mn-ea"/>
                <a:cs typeface="+mn-cs"/>
              </a:rPr>
              <a:t> includes</a:t>
            </a:r>
            <a:r>
              <a:rPr lang="en-US" sz="1200" kern="1200" dirty="0" smtClean="0">
                <a:solidFill>
                  <a:schemeClr val="tx1"/>
                </a:solidFill>
                <a:effectLst/>
                <a:latin typeface="+mn-lt"/>
                <a:ea typeface="+mn-ea"/>
                <a:cs typeface="+mn-cs"/>
              </a:rPr>
              <a:t>: To improve health by providing high-quality care, a comprehensive range of services, and exceptional service. </a:t>
            </a:r>
          </a:p>
          <a:p>
            <a:r>
              <a:rPr lang="en-US" sz="1200" kern="1200" dirty="0" smtClean="0">
                <a:solidFill>
                  <a:schemeClr val="tx1"/>
                </a:solidFill>
                <a:effectLst/>
                <a:latin typeface="+mn-lt"/>
                <a:ea typeface="+mn-ea"/>
                <a:cs typeface="+mn-cs"/>
              </a:rPr>
              <a:t>Consequently, its vision statement includes: Stevens District Hospital and its affiliates will be the health care provider of choice for physicians and patients. The</a:t>
            </a:r>
            <a:r>
              <a:rPr lang="en-US" sz="1200" kern="1200" baseline="0" dirty="0" smtClean="0">
                <a:solidFill>
                  <a:schemeClr val="tx1"/>
                </a:solidFill>
                <a:effectLst/>
                <a:latin typeface="+mn-lt"/>
                <a:ea typeface="+mn-ea"/>
                <a:cs typeface="+mn-cs"/>
              </a:rPr>
              <a:t> hospital’s</a:t>
            </a:r>
            <a:r>
              <a:rPr lang="en-US" sz="1200" kern="1200" dirty="0" smtClean="0">
                <a:solidFill>
                  <a:schemeClr val="tx1"/>
                </a:solidFill>
                <a:effectLst/>
                <a:latin typeface="+mn-lt"/>
                <a:ea typeface="+mn-ea"/>
                <a:cs typeface="+mn-cs"/>
              </a:rPr>
              <a:t> five year vision is to create a large, multispecialty physician practice system that would include at least six family practice physicians and specialists in cardiology, oncology, and women’s services. Currently, the hospital employs three family practice physicians, one obstetrician, one medical oncologist, and one non-invasive cardiologist. </a:t>
            </a: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2</a:t>
            </a:fld>
            <a:endParaRPr lang="en-US"/>
          </a:p>
        </p:txBody>
      </p:sp>
    </p:spTree>
    <p:extLst>
      <p:ext uri="{BB962C8B-B14F-4D97-AF65-F5344CB8AC3E}">
        <p14:creationId xmlns:p14="http://schemas.microsoft.com/office/powerpoint/2010/main" val="3692917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market share distribution of Stevens District Hospital as per last year is at 35% while in the last five years average at 48%. The</a:t>
            </a:r>
            <a:r>
              <a:rPr lang="en-US" sz="1200" baseline="0" dirty="0" smtClean="0">
                <a:latin typeface="Times New Roman" pitchFamily="18" charset="0"/>
                <a:cs typeface="Times New Roman" pitchFamily="18" charset="0"/>
              </a:rPr>
              <a:t> continued </a:t>
            </a:r>
            <a:r>
              <a:rPr lang="en-US" sz="1200" kern="1200" baseline="0" dirty="0"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ncrease in the percent of population with chronic disease and contributing factors over the coming five years</a:t>
            </a:r>
            <a:r>
              <a:rPr lang="en-US" sz="1200" kern="1200" baseline="0" dirty="0" smtClean="0">
                <a:solidFill>
                  <a:schemeClr val="tx1"/>
                </a:solidFill>
                <a:effectLst/>
                <a:latin typeface="+mn-lt"/>
                <a:ea typeface="+mn-ea"/>
                <a:cs typeface="+mn-cs"/>
              </a:rPr>
              <a:t> demonstrates that this </a:t>
            </a:r>
            <a:r>
              <a:rPr lang="en-US" sz="1200" dirty="0" smtClean="0">
                <a:latin typeface="Times New Roman" pitchFamily="18" charset="0"/>
                <a:cs typeface="Times New Roman" pitchFamily="18" charset="0"/>
              </a:rPr>
              <a:t>continued growth of chronic disease will require changes to the care management model. There is a continued focus on pay for performance and increased wellness programs. The Affordable Care Act is creating more covered lives; despite being high deductibles meaning that there will be an </a:t>
            </a:r>
            <a:r>
              <a:rPr lang="en-US" sz="1200" kern="1200" dirty="0" smtClean="0">
                <a:solidFill>
                  <a:schemeClr val="tx1"/>
                </a:solidFill>
                <a:effectLst/>
                <a:latin typeface="+mn-lt"/>
                <a:ea typeface="+mn-ea"/>
                <a:cs typeface="+mn-cs"/>
              </a:rPr>
              <a:t>increase the number of patients in the market with insurance coverage</a:t>
            </a:r>
            <a:r>
              <a:rPr lang="en-US" sz="1200" dirty="0" smtClean="0">
                <a:latin typeface="Times New Roman" pitchFamily="18" charset="0"/>
                <a:cs typeface="Times New Roman" pitchFamily="18" charset="0"/>
              </a:rPr>
              <a:t>. Consequently, </a:t>
            </a:r>
            <a:r>
              <a:rPr lang="en-US" sz="1200" kern="1200" dirty="0" smtClean="0">
                <a:solidFill>
                  <a:schemeClr val="tx1"/>
                </a:solidFill>
                <a:effectLst/>
                <a:latin typeface="+mn-lt"/>
                <a:ea typeface="+mn-ea"/>
                <a:cs typeface="+mn-cs"/>
              </a:rPr>
              <a:t>with the addition of manufacturing positions in </a:t>
            </a:r>
            <a:r>
              <a:rPr lang="en-US" sz="1200" dirty="0" smtClean="0">
                <a:latin typeface="Times New Roman" pitchFamily="18" charset="0"/>
                <a:cs typeface="Times New Roman" pitchFamily="18" charset="0"/>
              </a:rPr>
              <a:t>the automotive factory in the northwest sector of the county</a:t>
            </a:r>
            <a:r>
              <a:rPr lang="en-US" sz="1200" kern="1200" dirty="0" smtClean="0">
                <a:solidFill>
                  <a:schemeClr val="tx1"/>
                </a:solidFill>
                <a:effectLst/>
                <a:latin typeface="+mn-lt"/>
                <a:ea typeface="+mn-ea"/>
                <a:cs typeface="+mn-cs"/>
              </a:rPr>
              <a:t> that include benefits ushering</a:t>
            </a:r>
            <a:r>
              <a:rPr lang="en-US" sz="1200" kern="1200" baseline="0" dirty="0" smtClean="0">
                <a:solidFill>
                  <a:schemeClr val="tx1"/>
                </a:solidFill>
                <a:effectLst/>
                <a:latin typeface="+mn-lt"/>
                <a:ea typeface="+mn-ea"/>
                <a:cs typeface="+mn-cs"/>
              </a:rPr>
              <a:t> in an </a:t>
            </a:r>
            <a:r>
              <a:rPr lang="en-US" sz="1200" kern="1200" dirty="0" smtClean="0">
                <a:solidFill>
                  <a:schemeClr val="tx1"/>
                </a:solidFill>
                <a:effectLst/>
                <a:latin typeface="+mn-lt"/>
                <a:ea typeface="+mn-ea"/>
                <a:cs typeface="+mn-cs"/>
              </a:rPr>
              <a:t>increase commercial insurance coverage, </a:t>
            </a:r>
            <a:r>
              <a:rPr lang="en-US" sz="1200" kern="1200" dirty="0" smtClean="0">
                <a:solidFill>
                  <a:schemeClr val="tx1"/>
                </a:solidFill>
                <a:effectLst/>
                <a:latin typeface="Times New Roman" pitchFamily="18" charset="0"/>
                <a:ea typeface="+mn-ea"/>
                <a:cs typeface="Times New Roman" pitchFamily="18" charset="0"/>
              </a:rPr>
              <a:t>demonstrates</a:t>
            </a:r>
            <a:r>
              <a:rPr lang="en-US" sz="1200" kern="1200" baseline="0" dirty="0" smtClean="0">
                <a:solidFill>
                  <a:schemeClr val="tx1"/>
                </a:solidFill>
                <a:effectLst/>
                <a:latin typeface="Times New Roman" pitchFamily="18" charset="0"/>
                <a:ea typeface="+mn-ea"/>
                <a:cs typeface="Times New Roman" pitchFamily="18" charset="0"/>
              </a:rPr>
              <a:t> that </a:t>
            </a:r>
            <a:r>
              <a:rPr lang="en-US" sz="1200" kern="1200" dirty="0" smtClean="0">
                <a:solidFill>
                  <a:schemeClr val="tx1"/>
                </a:solidFill>
                <a:effectLst/>
                <a:latin typeface="+mn-lt"/>
                <a:ea typeface="+mn-ea"/>
                <a:cs typeface="+mn-cs"/>
              </a:rPr>
              <a:t>a portion of the population will become Medicare eligible.</a:t>
            </a:r>
            <a:r>
              <a:rPr lang="en-US" sz="1200" kern="1200" baseline="0" dirty="0" smtClean="0">
                <a:solidFill>
                  <a:schemeClr val="tx1"/>
                </a:solidFill>
                <a:effectLst/>
                <a:latin typeface="+mn-lt"/>
                <a:ea typeface="+mn-ea"/>
                <a:cs typeface="+mn-cs"/>
              </a:rPr>
              <a:t> There will be increased employment opportunities, primarily because </a:t>
            </a:r>
            <a:r>
              <a:rPr lang="en-US" sz="1200" kern="1200" baseline="0" dirty="0" smtClean="0">
                <a:solidFill>
                  <a:schemeClr val="tx1"/>
                </a:solidFill>
                <a:effectLst/>
                <a:latin typeface="Times New Roman" pitchFamily="18" charset="0"/>
                <a:ea typeface="+mn-ea"/>
                <a:cs typeface="Times New Roman" pitchFamily="18" charset="0"/>
              </a:rPr>
              <a:t>the </a:t>
            </a:r>
            <a:r>
              <a:rPr lang="en-US" sz="1200" dirty="0" smtClean="0">
                <a:latin typeface="Times New Roman" pitchFamily="18" charset="0"/>
                <a:cs typeface="Times New Roman" pitchFamily="18" charset="0"/>
              </a:rPr>
              <a:t>continued shortage of medical staff, especially in orthopedics, oncology, and primary care, will require increased recruitment efforts. Also, the hospital needs to updated its facility in order to draw more market share to match its main competitor; Hanover County Hospital. These updates are vital because</a:t>
            </a:r>
            <a:r>
              <a:rPr lang="en-US" sz="1200" baseline="0" dirty="0" smtClean="0">
                <a:latin typeface="Times New Roman" pitchFamily="18" charset="0"/>
                <a:cs typeface="Times New Roman" pitchFamily="18" charset="0"/>
              </a:rPr>
              <a:t> </a:t>
            </a:r>
            <a:r>
              <a:rPr lang="en-US" sz="1200" kern="1200" baseline="0" dirty="0" smtClean="0">
                <a:solidFill>
                  <a:schemeClr val="tx1"/>
                </a:solidFill>
                <a:effectLst/>
                <a:latin typeface="+mn-lt"/>
                <a:ea typeface="+mn-ea"/>
                <a:cs typeface="+mn-cs"/>
              </a:rPr>
              <a:t>they will help the hospital to compete favorably in the market, considering that currently, a </a:t>
            </a:r>
            <a:r>
              <a:rPr lang="en-US" sz="1200" kern="1200" dirty="0" smtClean="0">
                <a:solidFill>
                  <a:schemeClr val="tx1"/>
                </a:solidFill>
                <a:effectLst/>
                <a:latin typeface="+mn-lt"/>
                <a:ea typeface="+mn-ea"/>
                <a:cs typeface="+mn-cs"/>
              </a:rPr>
              <a:t>competing hospital has added e-visits for physician practices, which is causing a shift of patients to the competitor hospital's physician practices. </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3</a:t>
            </a:fld>
            <a:endParaRPr lang="en-US"/>
          </a:p>
        </p:txBody>
      </p:sp>
    </p:spTree>
    <p:extLst>
      <p:ext uri="{BB962C8B-B14F-4D97-AF65-F5344CB8AC3E}">
        <p14:creationId xmlns:p14="http://schemas.microsoft.com/office/powerpoint/2010/main" val="1597582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Strengths </a:t>
            </a:r>
          </a:p>
          <a:p>
            <a:r>
              <a:rPr lang="en-US" sz="1200" kern="1200" dirty="0" smtClean="0">
                <a:solidFill>
                  <a:schemeClr val="tx1"/>
                </a:solidFill>
                <a:effectLst/>
                <a:latin typeface="+mn-lt"/>
                <a:ea typeface="+mn-ea"/>
                <a:cs typeface="+mn-cs"/>
              </a:rPr>
              <a:t>	The large market share exemplifies that patients prefer seeking health services from Stevens District Hospital.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hospital has a range of competent professionals who provide a range of acute care services, including medical/surgical, rehab, and emergency care services of high quality a low volume of medical malpractice claims</a:t>
            </a:r>
          </a:p>
          <a:p>
            <a:r>
              <a:rPr lang="en-US" sz="1200" b="1" kern="1200" dirty="0" smtClean="0">
                <a:solidFill>
                  <a:schemeClr val="tx1"/>
                </a:solidFill>
                <a:effectLst/>
                <a:latin typeface="+mn-lt"/>
                <a:ea typeface="+mn-ea"/>
                <a:cs typeface="+mn-cs"/>
              </a:rPr>
              <a:t>Weaknesses</a:t>
            </a:r>
          </a:p>
          <a:p>
            <a:r>
              <a:rPr lang="en-US" sz="1200" kern="1200" dirty="0" smtClean="0">
                <a:solidFill>
                  <a:schemeClr val="tx1"/>
                </a:solidFill>
                <a:effectLst/>
                <a:latin typeface="+mn-lt"/>
                <a:ea typeface="+mn-ea"/>
                <a:cs typeface="+mn-cs"/>
              </a:rPr>
              <a:t>	Despite, the hospital's increasing market share requiring recruitment of three family practice physicians, the hospital was able to recruit only one family practice physician to increase the primary care market.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shortage of medics in the hospital has contributed to cases of inpatient patient satisfaction and primary care patient satisfaction.</a:t>
            </a:r>
          </a:p>
          <a:p>
            <a:r>
              <a:rPr lang="en-US" sz="1200" kern="1200" dirty="0" smtClean="0">
                <a:solidFill>
                  <a:schemeClr val="tx1"/>
                </a:solidFill>
                <a:effectLst/>
                <a:latin typeface="+mn-lt"/>
                <a:ea typeface="+mn-ea"/>
                <a:cs typeface="+mn-cs"/>
              </a:rPr>
              <a:t>Opportunities</a:t>
            </a:r>
          </a:p>
          <a:p>
            <a:r>
              <a:rPr lang="en-US" sz="1200" kern="1200" dirty="0" smtClean="0">
                <a:solidFill>
                  <a:schemeClr val="tx1"/>
                </a:solidFill>
                <a:effectLst/>
                <a:latin typeface="+mn-lt"/>
                <a:ea typeface="+mn-ea"/>
                <a:cs typeface="+mn-cs"/>
              </a:rPr>
              <a:t>	The expected growth in large employers with the addition of the automotive factory in the northwest sector of the county will include benefits will increase commercial insurance coverage. There will be increased recruitment efforts to address the continued shortage of medical staff, especially in orthopedics, oncology, and primary care.</a:t>
            </a:r>
          </a:p>
          <a:p>
            <a:r>
              <a:rPr lang="en-US" sz="1200" b="1" kern="1200" dirty="0" smtClean="0">
                <a:solidFill>
                  <a:schemeClr val="tx1"/>
                </a:solidFill>
                <a:effectLst/>
                <a:latin typeface="+mn-lt"/>
                <a:ea typeface="+mn-ea"/>
                <a:cs typeface="+mn-cs"/>
              </a:rPr>
              <a:t>Threats</a:t>
            </a:r>
          </a:p>
          <a:p>
            <a:r>
              <a:rPr lang="en-US" sz="1200" kern="1200" dirty="0" smtClean="0">
                <a:solidFill>
                  <a:schemeClr val="tx1"/>
                </a:solidFill>
                <a:effectLst/>
                <a:latin typeface="+mn-lt"/>
                <a:ea typeface="+mn-ea"/>
                <a:cs typeface="+mn-cs"/>
              </a:rPr>
              <a:t>	The significant renovation in Hanover County Hospital including the addition of new wide-bore MRI machine has drawn more market share to its facility. The addition of instant clinic in the north end of county 6 months ago by Retail Pharmacy Instant Clinic has led to the loss of patients from primary care physicians' practices.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addition of e-visits for physician practices, in a competing hospital, is causing a shift of patients to the competitor hospital's physician practices.</a:t>
            </a: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4</a:t>
            </a:fld>
            <a:endParaRPr lang="en-US"/>
          </a:p>
        </p:txBody>
      </p:sp>
    </p:spTree>
    <p:extLst>
      <p:ext uri="{BB962C8B-B14F-4D97-AF65-F5344CB8AC3E}">
        <p14:creationId xmlns:p14="http://schemas.microsoft.com/office/powerpoint/2010/main" val="3698326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The</a:t>
            </a:r>
            <a:r>
              <a:rPr lang="en-US" sz="1200" b="0" i="0" kern="1200" baseline="0" dirty="0" smtClean="0">
                <a:solidFill>
                  <a:schemeClr val="tx1"/>
                </a:solidFill>
                <a:effectLst/>
                <a:latin typeface="+mn-lt"/>
                <a:ea typeface="+mn-ea"/>
                <a:cs typeface="+mn-cs"/>
              </a:rPr>
              <a:t> hospital’s t</a:t>
            </a:r>
            <a:r>
              <a:rPr lang="en-US" sz="1200" b="0" i="0" kern="1200" dirty="0" smtClean="0">
                <a:solidFill>
                  <a:schemeClr val="tx1"/>
                </a:solidFill>
                <a:effectLst/>
                <a:latin typeface="+mn-lt"/>
                <a:ea typeface="+mn-ea"/>
                <a:cs typeface="+mn-cs"/>
              </a:rPr>
              <a:t>echnological goal</a:t>
            </a:r>
            <a:r>
              <a:rPr lang="en-US" sz="1200" b="0" i="0" kern="1200" baseline="0" dirty="0" smtClean="0">
                <a:solidFill>
                  <a:schemeClr val="tx1"/>
                </a:solidFill>
                <a:effectLst/>
                <a:latin typeface="+mn-lt"/>
                <a:ea typeface="+mn-ea"/>
                <a:cs typeface="+mn-cs"/>
              </a:rPr>
              <a:t> is to l</a:t>
            </a:r>
            <a:r>
              <a:rPr lang="en-US" sz="1200" i="0" kern="1200" dirty="0" smtClean="0">
                <a:solidFill>
                  <a:schemeClr val="tx1"/>
                </a:solidFill>
                <a:effectLst/>
                <a:latin typeface="+mn-lt"/>
                <a:ea typeface="+mn-ea"/>
                <a:cs typeface="+mn-cs"/>
              </a:rPr>
              <a:t>everage innovative technologies to reduce costs.</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Innovative technologies can help add value both the hospital and across care settings, by significantly improving performance and reducing variability. This is because with innovative technology, the hospital has </a:t>
            </a:r>
            <a:r>
              <a:rPr lang="en-US" sz="1200" kern="1200" dirty="0" smtClean="0">
                <a:solidFill>
                  <a:schemeClr val="tx1"/>
                </a:solidFill>
                <a:effectLst/>
                <a:latin typeface="+mn-lt"/>
                <a:ea typeface="+mn-ea"/>
                <a:cs typeface="+mn-cs"/>
              </a:rPr>
              <a:t>the opportunity to establish remarkably better healthcare systems regarding delivery, outcomes, and cost reduction (Sheikh, </a:t>
            </a:r>
            <a:r>
              <a:rPr lang="en-US" sz="1200" kern="1200" dirty="0" err="1" smtClean="0">
                <a:solidFill>
                  <a:schemeClr val="tx1"/>
                </a:solidFill>
                <a:effectLst/>
                <a:latin typeface="+mn-lt"/>
                <a:ea typeface="+mn-ea"/>
                <a:cs typeface="+mn-cs"/>
              </a:rPr>
              <a:t>Sood</a:t>
            </a:r>
            <a:r>
              <a:rPr lang="en-US" sz="1200" kern="1200" dirty="0" smtClean="0">
                <a:solidFill>
                  <a:schemeClr val="tx1"/>
                </a:solidFill>
                <a:effectLst/>
                <a:latin typeface="+mn-lt"/>
                <a:ea typeface="+mn-ea"/>
                <a:cs typeface="+mn-cs"/>
              </a:rPr>
              <a:t> &amp; Bates, 2015).</a:t>
            </a:r>
          </a:p>
          <a:p>
            <a:r>
              <a:rPr lang="en-US" sz="1200" kern="1200" dirty="0" smtClean="0">
                <a:solidFill>
                  <a:schemeClr val="tx1"/>
                </a:solidFill>
                <a:effectLst/>
                <a:latin typeface="+mn-lt"/>
                <a:ea typeface="+mn-ea"/>
                <a:cs typeface="+mn-cs"/>
              </a:rPr>
              <a:t>One of the most significant technological tools that are relevant to the hospital’s mission includes the Ambulatory computerized physician order entry (CPOE) systems. The CPOE system could be deployed to enable physician orders at the point-of-care for medications; radiology and laboratory tests; thereby providing substantial opportunities for improving quality reducing errors and lowering costs (</a:t>
            </a:r>
            <a:r>
              <a:rPr lang="en-US" sz="1200" kern="1200" dirty="0" err="1" smtClean="0">
                <a:solidFill>
                  <a:schemeClr val="tx1"/>
                </a:solidFill>
                <a:effectLst/>
                <a:latin typeface="+mn-lt"/>
                <a:ea typeface="+mn-ea"/>
                <a:cs typeface="+mn-cs"/>
              </a:rPr>
              <a:t>Nuckols</a:t>
            </a:r>
            <a:r>
              <a:rPr lang="en-US" sz="1200" kern="1200" dirty="0" smtClean="0">
                <a:solidFill>
                  <a:schemeClr val="tx1"/>
                </a:solidFill>
                <a:effectLst/>
                <a:latin typeface="+mn-lt"/>
                <a:ea typeface="+mn-ea"/>
                <a:cs typeface="+mn-cs"/>
              </a:rPr>
              <a:t> et al. 2014). ). The success of this goal will be determined by comparing the total expenses accrued throughout the year against the estimated expenditure included in the annual budget.  </a:t>
            </a:r>
          </a:p>
          <a:p>
            <a:r>
              <a:rPr lang="en-US" sz="1200" b="0" kern="1200" dirty="0" smtClean="0">
                <a:solidFill>
                  <a:schemeClr val="tx1"/>
                </a:solidFill>
                <a:effectLst/>
                <a:latin typeface="+mn-lt"/>
                <a:ea typeface="+mn-ea"/>
                <a:cs typeface="+mn-cs"/>
              </a:rPr>
              <a:t>	The</a:t>
            </a:r>
            <a:r>
              <a:rPr lang="en-US" sz="1200" b="0" kern="1200" baseline="0" dirty="0" smtClean="0">
                <a:solidFill>
                  <a:schemeClr val="tx1"/>
                </a:solidFill>
                <a:effectLst/>
                <a:latin typeface="+mn-lt"/>
                <a:ea typeface="+mn-ea"/>
                <a:cs typeface="+mn-cs"/>
              </a:rPr>
              <a:t> e</a:t>
            </a:r>
            <a:r>
              <a:rPr lang="en-US" sz="1200" b="0" kern="1200" dirty="0" smtClean="0">
                <a:solidFill>
                  <a:schemeClr val="tx1"/>
                </a:solidFill>
                <a:effectLst/>
                <a:latin typeface="+mn-lt"/>
                <a:ea typeface="+mn-ea"/>
                <a:cs typeface="+mn-cs"/>
              </a:rPr>
              <a:t>conomic goal for the hospital is to m</a:t>
            </a:r>
            <a:r>
              <a:rPr lang="en-US" sz="1200" kern="1200" dirty="0" smtClean="0">
                <a:solidFill>
                  <a:schemeClr val="tx1"/>
                </a:solidFill>
                <a:effectLst/>
                <a:latin typeface="+mn-lt"/>
                <a:ea typeface="+mn-ea"/>
                <a:cs typeface="+mn-cs"/>
              </a:rPr>
              <a:t>obilize and leverage Digital healthcare to reduce costs.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Leveraging digital healthcare will have more potential for value creation in this healthcare facility largely because it will enlarge the realm of care delivery. Telemedicine, </a:t>
            </a:r>
            <a:r>
              <a:rPr lang="en-US" sz="1200" kern="1200" dirty="0" err="1" smtClean="0">
                <a:solidFill>
                  <a:schemeClr val="tx1"/>
                </a:solidFill>
                <a:effectLst/>
                <a:latin typeface="+mn-lt"/>
                <a:ea typeface="+mn-ea"/>
                <a:cs typeface="+mn-cs"/>
              </a:rPr>
              <a:t>IoT</a:t>
            </a:r>
            <a:r>
              <a:rPr lang="en-US" sz="1200" kern="1200" dirty="0" smtClean="0">
                <a:solidFill>
                  <a:schemeClr val="tx1"/>
                </a:solidFill>
                <a:effectLst/>
                <a:latin typeface="+mn-lt"/>
                <a:ea typeface="+mn-ea"/>
                <a:cs typeface="+mn-cs"/>
              </a:rPr>
              <a:t>-based medical devices and Electronic health records, and are fundamental initiatives in healthcare that can be deployed to reach patients timely (Rivas &amp; </a:t>
            </a:r>
            <a:r>
              <a:rPr lang="en-US" sz="1200" kern="1200" dirty="0" err="1" smtClean="0">
                <a:solidFill>
                  <a:schemeClr val="tx1"/>
                </a:solidFill>
                <a:effectLst/>
                <a:latin typeface="+mn-lt"/>
                <a:ea typeface="+mn-ea"/>
                <a:cs typeface="+mn-cs"/>
              </a:rPr>
              <a:t>Wac</a:t>
            </a:r>
            <a:r>
              <a:rPr lang="en-US" sz="1200" kern="1200" dirty="0" smtClean="0">
                <a:solidFill>
                  <a:schemeClr val="tx1"/>
                </a:solidFill>
                <a:effectLst/>
                <a:latin typeface="+mn-lt"/>
                <a:ea typeface="+mn-ea"/>
                <a:cs typeface="+mn-cs"/>
              </a:rPr>
              <a:t>, 2018). The digital healthcare, coupled with an implantable and wearable plethora of medical devices, could ease out the pain of perpetual monitoring for both patients and medical practitioners; especially in improving clinical decision making. The implementation of this goal will not only whittle down administrative cost but it will also reduce readmission rates. Furthermore, Digital healthcare systems will assist in streamlining workflow, improving care coordination, and allowing interoperability. The success of the goal will be determined by how the digital healthcare system in the hospital has empowered patients to demand care of the highest order and their autonomy to choose their treatment plan.</a:t>
            </a: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5</a:t>
            </a:fld>
            <a:endParaRPr lang="en-US"/>
          </a:p>
        </p:txBody>
      </p:sp>
    </p:spTree>
    <p:extLst>
      <p:ext uri="{BB962C8B-B14F-4D97-AF65-F5344CB8AC3E}">
        <p14:creationId xmlns:p14="http://schemas.microsoft.com/office/powerpoint/2010/main" val="377005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legal goal is </a:t>
            </a:r>
            <a:r>
              <a:rPr lang="en-US" sz="1200" kern="1200" dirty="0" smtClean="0">
                <a:solidFill>
                  <a:schemeClr val="tx1"/>
                </a:solidFill>
                <a:effectLst/>
                <a:latin typeface="+mn-lt"/>
                <a:ea typeface="+mn-ea"/>
                <a:cs typeface="+mn-cs"/>
              </a:rPr>
              <a:t>to implement the Affordable Care Act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the appreciation and implementation of the Affordable Care Act, will improve health by providing high-quality care, particularly by ensuring equal access to coverage and promotion of wellness; all insurers will cover preventive care at no extra fee (Buehler, Snyder, Freeman, Carson &amp; Ortega, 2018). This legal goal will be in alignment with the hospital’s mission as it will boost the demand for care, lead to increased patient revenues, including lowered uncompensated care costs for the uninsured. The success or failure of the goal will be determined by the rate of reduced readmission rates, prevented hospital and surgical errors and how the hospital links payment to patient experience scores.</a:t>
            </a:r>
          </a:p>
          <a:p>
            <a:r>
              <a:rPr lang="en-US" sz="1200" b="0" kern="1200" dirty="0" smtClean="0">
                <a:solidFill>
                  <a:schemeClr val="tx1"/>
                </a:solidFill>
                <a:effectLst/>
                <a:latin typeface="+mn-lt"/>
                <a:ea typeface="+mn-ea"/>
                <a:cs typeface="+mn-cs"/>
              </a:rPr>
              <a:t>	The risk or quality management goal</a:t>
            </a:r>
            <a:r>
              <a:rPr lang="en-US" sz="1200" b="0" kern="1200" baseline="0" dirty="0" smtClean="0">
                <a:solidFill>
                  <a:schemeClr val="tx1"/>
                </a:solidFill>
                <a:effectLst/>
                <a:latin typeface="+mn-lt"/>
                <a:ea typeface="+mn-ea"/>
                <a:cs typeface="+mn-cs"/>
              </a:rPr>
              <a:t> is to d</a:t>
            </a:r>
            <a:r>
              <a:rPr lang="en-US" sz="1200" kern="1200" dirty="0" smtClean="0">
                <a:solidFill>
                  <a:schemeClr val="tx1"/>
                </a:solidFill>
                <a:effectLst/>
                <a:latin typeface="+mn-lt"/>
                <a:ea typeface="+mn-ea"/>
                <a:cs typeface="+mn-cs"/>
              </a:rPr>
              <a:t>evelop competence.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development of competency in this healthcare facility will be substantial because improvements in employee competencies improve outcomes. Wright (2005) defines </a:t>
            </a:r>
            <a:r>
              <a:rPr lang="en-US" sz="1200" i="0" kern="1200" dirty="0" smtClean="0">
                <a:solidFill>
                  <a:schemeClr val="tx1"/>
                </a:solidFill>
                <a:effectLst/>
                <a:latin typeface="+mn-lt"/>
                <a:ea typeface="+mn-ea"/>
                <a:cs typeface="+mn-cs"/>
              </a:rPr>
              <a:t>competency </a:t>
            </a:r>
            <a:r>
              <a:rPr lang="en-US" sz="1200" kern="1200" dirty="0" smtClean="0">
                <a:solidFill>
                  <a:schemeClr val="tx1"/>
                </a:solidFill>
                <a:effectLst/>
                <a:latin typeface="+mn-lt"/>
                <a:ea typeface="+mn-ea"/>
                <a:cs typeface="+mn-cs"/>
              </a:rPr>
              <a:t>as the demonstration and application of appropriate knowledge, traits, skills, and judgment in a clinical setting.  With the development of competence, physicians and other employees will be more content when they work or integrate with competent co-workers. Besides, patients will be more satisfied when they recognize they are being provided care from competent personnel. The success of this goal shall be determined by analyzing the developments in patients’ health status, positive clinical outcomes, improvement in patient safety, and a positive perception of satisfaction of the provided care.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6</a:t>
            </a:fld>
            <a:endParaRPr lang="en-US"/>
          </a:p>
        </p:txBody>
      </p:sp>
    </p:spTree>
    <p:extLst>
      <p:ext uri="{BB962C8B-B14F-4D97-AF65-F5344CB8AC3E}">
        <p14:creationId xmlns:p14="http://schemas.microsoft.com/office/powerpoint/2010/main" val="1454591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Forecasted hospital resources required to treat casualties </a:t>
            </a:r>
          </a:p>
          <a:p>
            <a:r>
              <a:rPr lang="en-US" sz="1200" kern="1200" dirty="0" smtClean="0">
                <a:solidFill>
                  <a:schemeClr val="tx1"/>
                </a:solidFill>
                <a:effectLst/>
                <a:latin typeface="+mn-lt"/>
                <a:ea typeface="+mn-ea"/>
                <a:cs typeface="+mn-cs"/>
              </a:rPr>
              <a:t>	 This is aimed at identifying to identify which of the hospital resources were the most critical to care for patients in scenarios such as radiation event, pandemic influenza, explosion, and nerve gas attack. These resources are essential for hospital preparedness planners to make supply-chain driven decisions based on the number of patients treated.  There is need  for recommendations to itemize critical healthcare resources </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because there is lacking details in accounting of individual hospital resources that are critical for response to specific types of disasters.  The hospital should categorize the resources according to three levels of graded response “conventional,” “contingent,” or “crisis” level. For example, for a disaster with radiation exposure, potassium iodide and a radiation expert should be considered critical.</a:t>
            </a: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7</a:t>
            </a:fld>
            <a:endParaRPr lang="en-US"/>
          </a:p>
        </p:txBody>
      </p:sp>
    </p:spTree>
    <p:extLst>
      <p:ext uri="{BB962C8B-B14F-4D97-AF65-F5344CB8AC3E}">
        <p14:creationId xmlns:p14="http://schemas.microsoft.com/office/powerpoint/2010/main" val="259510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The rationale for goals created was based on ensuring the hospital’s mission and vision is supported. These goals were aimed at </a:t>
            </a:r>
            <a:r>
              <a:rPr lang="en-US" sz="1200" kern="1200" dirty="0" smtClean="0">
                <a:solidFill>
                  <a:schemeClr val="tx1"/>
                </a:solidFill>
                <a:effectLst/>
                <a:latin typeface="+mn-lt"/>
                <a:ea typeface="+mn-ea"/>
                <a:cs typeface="+mn-cs"/>
              </a:rPr>
              <a:t>improving health by providing high-quality care, a comprehensive range of services, and exceptional service.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Typically, having clearly defined goals allows the hospital’s employees to align and relate what they are doing to the organization’s goals, which in turn creates synergy, motivation, and sense of purpose. For instance, the Quality Management Goal; development of competence increases visibility regarding the appropriate knowledge, traits, skills, and judgment in a clinical setting that employees should employ to meet the required success metrics.   </a:t>
            </a:r>
          </a:p>
          <a:p>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Consequently, goals were set for the purpose of making the hospital’s overall vision attainable. It is always ideal and also realistic to make in-roads using different directions to achieve an organization’s vision. These goals were instituted in smaller goals whereby ultimate combination will make it possible for accomplishing the hospital’s vision. With this approach, it becomes easier for the hospital to handle all the challenges that may come your way sooner or later. Predominantly, this means that it is essential to ensure that the management figures out how to achieve organizational and individual success even if it cannot predict how much success can be attained at the end of it all.</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8</a:t>
            </a:fld>
            <a:endParaRPr lang="en-US"/>
          </a:p>
        </p:txBody>
      </p:sp>
    </p:spTree>
    <p:extLst>
      <p:ext uri="{BB962C8B-B14F-4D97-AF65-F5344CB8AC3E}">
        <p14:creationId xmlns:p14="http://schemas.microsoft.com/office/powerpoint/2010/main" val="407332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First and foremost, Stevens District Hospital needs a strategic plan because it will aid the health facility to set the direction and establish priorities. A strategic plan defines the organization’s view of success and prioritizes the activities that will make this view its reality. In a nutshell, the strategic plan will help Stevens District Hospital’s stakeholders to know what they should be working on, and what they should be working on first. Hence, without a clearly defined and articulated strategy, some of the facility’s priority initiatives; the ones that will drive the highest success may be given secondary treatment.</a:t>
            </a:r>
          </a:p>
          <a:p>
            <a:pPr fontAlgn="base"/>
            <a:r>
              <a:rPr lang="en-US" sz="1200" kern="1200" baseline="0" dirty="0" smtClean="0">
                <a:solidFill>
                  <a:schemeClr val="tx1"/>
                </a:solidFill>
                <a:effectLst/>
                <a:latin typeface="+mn-lt"/>
                <a:ea typeface="+mn-ea"/>
                <a:cs typeface="+mn-cs"/>
              </a:rPr>
              <a:t>	Moreover, i</a:t>
            </a:r>
            <a:r>
              <a:rPr lang="en-US" sz="1200" kern="1200" dirty="0" smtClean="0">
                <a:solidFill>
                  <a:schemeClr val="tx1"/>
                </a:solidFill>
                <a:effectLst/>
                <a:latin typeface="+mn-lt"/>
                <a:ea typeface="+mn-ea"/>
                <a:cs typeface="+mn-cs"/>
              </a:rPr>
              <a:t>n Stevens District Hospital, a strategic plan is essential as t will guide stakeholders; different hospital departments from going in different directions, working to achieve different aims to be in alignment with the hospital’s mission. By defining the hospital’s strategic direction, all departments can move together to achieve the facility’s goals.</a:t>
            </a:r>
          </a:p>
          <a:p>
            <a:endParaRPr lang="en-US" dirty="0"/>
          </a:p>
        </p:txBody>
      </p:sp>
      <p:sp>
        <p:nvSpPr>
          <p:cNvPr id="4" name="Slide Number Placeholder 3"/>
          <p:cNvSpPr>
            <a:spLocks noGrp="1"/>
          </p:cNvSpPr>
          <p:nvPr>
            <p:ph type="sldNum" sz="quarter" idx="10"/>
          </p:nvPr>
        </p:nvSpPr>
        <p:spPr/>
        <p:txBody>
          <a:bodyPr/>
          <a:lstStyle/>
          <a:p>
            <a:fld id="{FE5B6358-1CCF-4136-831B-000A959790B9}" type="slidenum">
              <a:rPr lang="en-US" smtClean="0"/>
              <a:t>9</a:t>
            </a:fld>
            <a:endParaRPr lang="en-US"/>
          </a:p>
        </p:txBody>
      </p:sp>
    </p:spTree>
    <p:extLst>
      <p:ext uri="{BB962C8B-B14F-4D97-AF65-F5344CB8AC3E}">
        <p14:creationId xmlns:p14="http://schemas.microsoft.com/office/powerpoint/2010/main" val="2468191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smtClean="0">
                <a:solidFill>
                  <a:schemeClr val="tx1"/>
                </a:solidFill>
                <a:effectLst/>
                <a:latin typeface="Times New Roman" pitchFamily="18" charset="0"/>
                <a:ea typeface="+mn-ea"/>
                <a:cs typeface="Times New Roman" pitchFamily="18" charset="0"/>
              </a:rPr>
              <a:t>	It is certain that the facility may have hard-working personnel putting their best efforts into areas that have little to no effect on strategic success. With the strategic plan, such employees will avoid majoring in the minors because their activities will be aligned with the priorities. As such, Stevens District Hospital’s strategic plan serves as the vehicle for answering the question, “How can the facility better align all its resources to maximize its strategic success?”</a:t>
            </a:r>
          </a:p>
          <a:p>
            <a:pPr fontAlgn="base"/>
            <a:r>
              <a:rPr lang="en-US" sz="1200" kern="1200" dirty="0" smtClean="0">
                <a:solidFill>
                  <a:schemeClr val="tx1"/>
                </a:solidFill>
                <a:effectLst/>
                <a:latin typeface="Times New Roman" pitchFamily="18" charset="0"/>
                <a:ea typeface="+mn-ea"/>
                <a:cs typeface="Times New Roman" pitchFamily="18" charset="0"/>
              </a:rPr>
              <a:t>	With the strategic plan, the hospital’s leadership team will be eased of the trouble of saying no to new ideas or potential initiatives. This is because with a strategic plan, the facility’s leaders will have already prioritized the activities necessary for success. Priorities make it easier to say no to distracting initiatives. Also, the strategic plan facilitates the buy-in and commitment of the hospital’s leadership team and the rest of the organization.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FE5B6358-1CCF-4136-831B-000A959790B9}" type="slidenum">
              <a:rPr lang="en-US" smtClean="0"/>
              <a:t>10</a:t>
            </a:fld>
            <a:endParaRPr lang="en-US"/>
          </a:p>
        </p:txBody>
      </p:sp>
    </p:spTree>
    <p:extLst>
      <p:ext uri="{BB962C8B-B14F-4D97-AF65-F5344CB8AC3E}">
        <p14:creationId xmlns:p14="http://schemas.microsoft.com/office/powerpoint/2010/main" val="654179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FB59F52-39A8-47A7-9302-60B40D5A7C7C}" type="datetimeFigureOut">
              <a:rPr lang="en-US" smtClean="0"/>
              <a:t>10/16/2019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2F09DFD-3119-43B0-AB0C-F822F14C8AA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2F09DFD-3119-43B0-AB0C-F822F14C8AA9}"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2F09DFD-3119-43B0-AB0C-F822F14C8AA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2F09DFD-3119-43B0-AB0C-F822F14C8AA9}"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2F09DFD-3119-43B0-AB0C-F822F14C8AA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2F09DFD-3119-43B0-AB0C-F822F14C8AA9}"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2F09DFD-3119-43B0-AB0C-F822F14C8AA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FB59F52-39A8-47A7-9302-60B40D5A7C7C}" type="datetimeFigureOut">
              <a:rPr lang="en-US" smtClean="0"/>
              <a:t>10/16/2019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2F09DFD-3119-43B0-AB0C-F822F14C8AA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FB59F52-39A8-47A7-9302-60B40D5A7C7C}" type="datetimeFigureOut">
              <a:rPr lang="en-US" smtClean="0"/>
              <a:t>10/16/2019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2F09DFD-3119-43B0-AB0C-F822F14C8AA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2F09DFD-3119-43B0-AB0C-F822F14C8AA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FB59F52-39A8-47A7-9302-60B40D5A7C7C}" type="datetimeFigureOut">
              <a:rPr lang="en-US" smtClean="0"/>
              <a:t>10/16/2019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2F09DFD-3119-43B0-AB0C-F822F14C8AA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FB59F52-39A8-47A7-9302-60B40D5A7C7C}" type="datetimeFigureOut">
              <a:rPr lang="en-US" smtClean="0"/>
              <a:t>10/16/2019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F09DFD-3119-43B0-AB0C-F822F14C8AA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Stevens District Hospital</a:t>
            </a:r>
            <a:br>
              <a:rPr lang="en-US" dirty="0"/>
            </a:br>
            <a:endParaRPr lang="en-US" dirty="0"/>
          </a:p>
        </p:txBody>
      </p:sp>
      <p:sp>
        <p:nvSpPr>
          <p:cNvPr id="3" name="Subtitle 2"/>
          <p:cNvSpPr>
            <a:spLocks noGrp="1"/>
          </p:cNvSpPr>
          <p:nvPr>
            <p:ph type="subTitle" idx="1"/>
          </p:nvPr>
        </p:nvSpPr>
        <p:spPr/>
        <p:txBody>
          <a:bodyPr>
            <a:normAutofit fontScale="92500" lnSpcReduction="10000"/>
          </a:bodyPr>
          <a:lstStyle/>
          <a:p>
            <a:r>
              <a:rPr lang="en-US" dirty="0">
                <a:solidFill>
                  <a:schemeClr val="tx2"/>
                </a:solidFill>
              </a:rPr>
              <a:t>Stevens District Hospital is a 162-bed acute care hospital that is qualified as a not for profit facility</a:t>
            </a:r>
          </a:p>
          <a:p>
            <a:endParaRPr lang="en-US" dirty="0">
              <a:solidFill>
                <a:schemeClr val="tx2"/>
              </a:solidFill>
            </a:endParaRPr>
          </a:p>
        </p:txBody>
      </p:sp>
    </p:spTree>
    <p:extLst>
      <p:ext uri="{BB962C8B-B14F-4D97-AF65-F5344CB8AC3E}">
        <p14:creationId xmlns:p14="http://schemas.microsoft.com/office/powerpoint/2010/main" val="442903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latin typeface="Times New Roman" pitchFamily="18" charset="0"/>
                <a:cs typeface="Times New Roman" pitchFamily="18" charset="0"/>
              </a:rPr>
              <a:t>Our mission: To improve health by providing high-quality care, a comprehensive range of services, and exceptional service. </a:t>
            </a:r>
          </a:p>
          <a:p>
            <a:r>
              <a:rPr lang="en-US" sz="2800" dirty="0">
                <a:latin typeface="Times New Roman" pitchFamily="18" charset="0"/>
                <a:cs typeface="Times New Roman" pitchFamily="18" charset="0"/>
              </a:rPr>
              <a:t>Our vision: Stevens District Hospital and its affiliates will be the health care provider of choice for physicians and patients. Our five year vision is to create a large, multispecialty physician practice system that would include at least six family practice physicians and specialists in cardiology, oncology, and women’s services. </a:t>
            </a: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a:t>The mission and vision statements </a:t>
            </a:r>
            <a:r>
              <a:rPr lang="en-US" dirty="0"/>
              <a:t/>
            </a:r>
            <a:br>
              <a:rPr lang="en-US" dirty="0"/>
            </a:br>
            <a:endParaRPr lang="en-US" dirty="0"/>
          </a:p>
        </p:txBody>
      </p:sp>
    </p:spTree>
    <p:extLst>
      <p:ext uri="{BB962C8B-B14F-4D97-AF65-F5344CB8AC3E}">
        <p14:creationId xmlns:p14="http://schemas.microsoft.com/office/powerpoint/2010/main" val="2052016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a:latin typeface="Times New Roman" pitchFamily="18" charset="0"/>
                <a:cs typeface="Times New Roman" pitchFamily="18" charset="0"/>
              </a:rPr>
              <a:t>There is continued growth of chronic disease will require changes to the care management model.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market share distribution as per last year is at 35% while in the last five years average at 48%.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is a continued focus on pay for performance and increased wellness programs. The Affordable Care Act is creating more covered lives; despite being high deductibles. There is expected growth in large employers with the addition of the automotive factory in the northwest sector of the county.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continued shortage of medical staff, especially in orthopedics, oncology, and primary care, will require increased recruitment efforts.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Also</a:t>
            </a:r>
            <a:r>
              <a:rPr lang="en-US" sz="2000" dirty="0">
                <a:latin typeface="Times New Roman" pitchFamily="18" charset="0"/>
                <a:cs typeface="Times New Roman" pitchFamily="18" charset="0"/>
              </a:rPr>
              <a:t>, the hospital needs to updated its facility in order to draw more market share to match its main competitor; Hanover County Hospital.</a:t>
            </a: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b="1" dirty="0" smtClean="0"/>
              <a:t>Overview of the Market</a:t>
            </a:r>
            <a:endParaRPr lang="en-US" b="1" dirty="0"/>
          </a:p>
        </p:txBody>
      </p:sp>
    </p:spTree>
    <p:extLst>
      <p:ext uri="{BB962C8B-B14F-4D97-AF65-F5344CB8AC3E}">
        <p14:creationId xmlns:p14="http://schemas.microsoft.com/office/powerpoint/2010/main" val="1089975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Strengths </a:t>
            </a:r>
            <a:endParaRPr lang="en-US" dirty="0" smtClean="0"/>
          </a:p>
          <a:p>
            <a:pPr lvl="1"/>
            <a:r>
              <a:rPr lang="en-US" dirty="0" smtClean="0"/>
              <a:t>Patient loyalty</a:t>
            </a:r>
          </a:p>
          <a:p>
            <a:pPr lvl="1"/>
            <a:r>
              <a:rPr lang="en-US" dirty="0" smtClean="0"/>
              <a:t>The </a:t>
            </a:r>
            <a:r>
              <a:rPr lang="en-US" dirty="0"/>
              <a:t>hospitals’ medical staff </a:t>
            </a:r>
          </a:p>
          <a:p>
            <a:r>
              <a:rPr lang="en-US" dirty="0" smtClean="0"/>
              <a:t>Weaknesses</a:t>
            </a:r>
          </a:p>
          <a:p>
            <a:pPr lvl="1"/>
            <a:r>
              <a:rPr lang="en-US" dirty="0" smtClean="0"/>
              <a:t>Inadequate staff</a:t>
            </a:r>
          </a:p>
          <a:p>
            <a:pPr lvl="1"/>
            <a:r>
              <a:rPr lang="en-US" dirty="0" smtClean="0"/>
              <a:t>Unsatisfied Patients</a:t>
            </a:r>
          </a:p>
          <a:p>
            <a:r>
              <a:rPr lang="en-US" dirty="0" smtClean="0"/>
              <a:t>Opportunities</a:t>
            </a:r>
            <a:endParaRPr lang="en-US" dirty="0"/>
          </a:p>
          <a:p>
            <a:pPr lvl="1"/>
            <a:r>
              <a:rPr lang="en-US" dirty="0" smtClean="0"/>
              <a:t>Increase </a:t>
            </a:r>
            <a:r>
              <a:rPr lang="en-US" dirty="0"/>
              <a:t>of patients in the market with insurance </a:t>
            </a:r>
            <a:r>
              <a:rPr lang="en-US" dirty="0" smtClean="0"/>
              <a:t>coverage</a:t>
            </a:r>
          </a:p>
          <a:p>
            <a:pPr lvl="1"/>
            <a:r>
              <a:rPr lang="en-US" dirty="0" smtClean="0"/>
              <a:t>Creation </a:t>
            </a:r>
            <a:r>
              <a:rPr lang="en-US" dirty="0"/>
              <a:t>of job </a:t>
            </a:r>
            <a:r>
              <a:rPr lang="en-US" dirty="0" smtClean="0"/>
              <a:t>opportunities</a:t>
            </a:r>
          </a:p>
          <a:p>
            <a:r>
              <a:rPr lang="en-US" dirty="0" smtClean="0"/>
              <a:t>Threats</a:t>
            </a:r>
          </a:p>
          <a:p>
            <a:pPr lvl="1"/>
            <a:r>
              <a:rPr lang="en-US" dirty="0" smtClean="0"/>
              <a:t>Competition</a:t>
            </a:r>
            <a:endParaRPr lang="en-US" dirty="0"/>
          </a:p>
          <a:p>
            <a:pPr lvl="1"/>
            <a:r>
              <a:rPr lang="en-US" dirty="0" smtClean="0"/>
              <a:t>Updated Technology</a:t>
            </a:r>
            <a:endParaRPr lang="en-US" dirty="0"/>
          </a:p>
        </p:txBody>
      </p:sp>
      <p:sp>
        <p:nvSpPr>
          <p:cNvPr id="2" name="Title 1"/>
          <p:cNvSpPr>
            <a:spLocks noGrp="1"/>
          </p:cNvSpPr>
          <p:nvPr>
            <p:ph type="title"/>
          </p:nvPr>
        </p:nvSpPr>
        <p:spPr/>
        <p:txBody>
          <a:bodyPr/>
          <a:lstStyle/>
          <a:p>
            <a:r>
              <a:rPr lang="en-US" b="1" dirty="0" smtClean="0"/>
              <a:t>SWOT Analysis</a:t>
            </a:r>
            <a:endParaRPr lang="en-US" b="1" dirty="0"/>
          </a:p>
        </p:txBody>
      </p:sp>
    </p:spTree>
    <p:extLst>
      <p:ext uri="{BB962C8B-B14F-4D97-AF65-F5344CB8AC3E}">
        <p14:creationId xmlns:p14="http://schemas.microsoft.com/office/powerpoint/2010/main" val="2671912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Technological </a:t>
            </a:r>
            <a:r>
              <a:rPr lang="en-US" b="1" dirty="0" smtClean="0"/>
              <a:t>Goal</a:t>
            </a:r>
            <a:endParaRPr lang="en-US" dirty="0" smtClean="0"/>
          </a:p>
          <a:p>
            <a:pPr lvl="1"/>
            <a:r>
              <a:rPr lang="en-US" dirty="0" smtClean="0"/>
              <a:t>Leveraging</a:t>
            </a:r>
            <a:r>
              <a:rPr lang="en-US" dirty="0"/>
              <a:t> innovative technologies to reduce costs </a:t>
            </a:r>
          </a:p>
          <a:p>
            <a:r>
              <a:rPr lang="en-US" b="1" dirty="0"/>
              <a:t>Economic </a:t>
            </a:r>
            <a:r>
              <a:rPr lang="en-US" b="1" dirty="0" smtClean="0"/>
              <a:t>goal</a:t>
            </a:r>
            <a:endParaRPr lang="en-US" dirty="0" smtClean="0"/>
          </a:p>
          <a:p>
            <a:pPr lvl="1"/>
            <a:r>
              <a:rPr lang="en-US" dirty="0" smtClean="0"/>
              <a:t>Mobilizing </a:t>
            </a:r>
            <a:r>
              <a:rPr lang="en-US" dirty="0"/>
              <a:t>and leveraging Digital healthcare to reduce costs</a:t>
            </a:r>
          </a:p>
          <a:p>
            <a:pPr marL="0" indent="0">
              <a:buNone/>
            </a:pPr>
            <a:endParaRPr lang="en-US" dirty="0"/>
          </a:p>
        </p:txBody>
      </p:sp>
      <p:sp>
        <p:nvSpPr>
          <p:cNvPr id="2" name="Title 1"/>
          <p:cNvSpPr>
            <a:spLocks noGrp="1"/>
          </p:cNvSpPr>
          <p:nvPr>
            <p:ph type="title"/>
          </p:nvPr>
        </p:nvSpPr>
        <p:spPr/>
        <p:txBody>
          <a:bodyPr>
            <a:normAutofit fontScale="90000"/>
          </a:bodyPr>
          <a:lstStyle/>
          <a:p>
            <a:r>
              <a:rPr lang="en-US" b="1" dirty="0"/>
              <a:t>Summary of the goals created for Stevens District Hospital.</a:t>
            </a:r>
            <a:r>
              <a:rPr lang="en-US" dirty="0"/>
              <a:t/>
            </a:r>
            <a:br>
              <a:rPr lang="en-US" dirty="0"/>
            </a:br>
            <a:endParaRPr lang="en-US" dirty="0"/>
          </a:p>
        </p:txBody>
      </p:sp>
    </p:spTree>
    <p:extLst>
      <p:ext uri="{BB962C8B-B14F-4D97-AF65-F5344CB8AC3E}">
        <p14:creationId xmlns:p14="http://schemas.microsoft.com/office/powerpoint/2010/main" val="148893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Legal Goal</a:t>
            </a:r>
            <a:endParaRPr lang="en-US" dirty="0" smtClean="0"/>
          </a:p>
          <a:p>
            <a:pPr lvl="1"/>
            <a:r>
              <a:rPr lang="en-US" dirty="0" smtClean="0"/>
              <a:t>To implement the Affordable Care Act</a:t>
            </a:r>
          </a:p>
          <a:p>
            <a:r>
              <a:rPr lang="en-US" b="1" dirty="0" smtClean="0"/>
              <a:t>The risk or Quality Management Goal</a:t>
            </a:r>
            <a:endParaRPr lang="en-US" dirty="0" smtClean="0"/>
          </a:p>
          <a:p>
            <a:pPr lvl="1"/>
            <a:r>
              <a:rPr lang="en-US" dirty="0" smtClean="0"/>
              <a:t>Development of competence </a:t>
            </a:r>
          </a:p>
          <a:p>
            <a:pPr marL="0" indent="0">
              <a:buNone/>
            </a:pPr>
            <a:endParaRPr lang="en-US" dirty="0"/>
          </a:p>
        </p:txBody>
      </p:sp>
      <p:sp>
        <p:nvSpPr>
          <p:cNvPr id="2" name="Title 1"/>
          <p:cNvSpPr>
            <a:spLocks noGrp="1"/>
          </p:cNvSpPr>
          <p:nvPr>
            <p:ph type="title"/>
          </p:nvPr>
        </p:nvSpPr>
        <p:spPr/>
        <p:txBody>
          <a:bodyPr>
            <a:normAutofit fontScale="90000"/>
          </a:bodyPr>
          <a:lstStyle/>
          <a:p>
            <a:r>
              <a:rPr lang="en-US" b="1" dirty="0" smtClean="0"/>
              <a:t>Summary of the goals created for Stevens District Hospital Cont.</a:t>
            </a:r>
            <a:endParaRPr lang="en-US" dirty="0"/>
          </a:p>
        </p:txBody>
      </p:sp>
    </p:spTree>
    <p:extLst>
      <p:ext uri="{BB962C8B-B14F-4D97-AF65-F5344CB8AC3E}">
        <p14:creationId xmlns:p14="http://schemas.microsoft.com/office/powerpoint/2010/main" val="1070849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Forecasted </a:t>
            </a:r>
            <a:r>
              <a:rPr lang="en-US" dirty="0"/>
              <a:t>hospital resources required to treat casualties </a:t>
            </a:r>
          </a:p>
          <a:p>
            <a:endParaRPr lang="en-US" dirty="0"/>
          </a:p>
        </p:txBody>
      </p:sp>
      <p:sp>
        <p:nvSpPr>
          <p:cNvPr id="2" name="Title 1"/>
          <p:cNvSpPr>
            <a:spLocks noGrp="1"/>
          </p:cNvSpPr>
          <p:nvPr>
            <p:ph type="title"/>
          </p:nvPr>
        </p:nvSpPr>
        <p:spPr/>
        <p:txBody>
          <a:bodyPr>
            <a:normAutofit fontScale="90000"/>
          </a:bodyPr>
          <a:lstStyle/>
          <a:p>
            <a:r>
              <a:rPr lang="en-US" b="1" dirty="0"/>
              <a:t>Itemized resources that may be needed</a:t>
            </a:r>
            <a:r>
              <a:rPr lang="en-US" dirty="0"/>
              <a:t/>
            </a:r>
            <a:br>
              <a:rPr lang="en-US" dirty="0"/>
            </a:br>
            <a:endParaRPr lang="en-US" dirty="0"/>
          </a:p>
        </p:txBody>
      </p:sp>
    </p:spTree>
    <p:extLst>
      <p:ext uri="{BB962C8B-B14F-4D97-AF65-F5344CB8AC3E}">
        <p14:creationId xmlns:p14="http://schemas.microsoft.com/office/powerpoint/2010/main" val="1691324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Increased Visibility</a:t>
            </a:r>
          </a:p>
          <a:p>
            <a:r>
              <a:rPr lang="en-US" dirty="0" smtClean="0"/>
              <a:t>Creating a </a:t>
            </a:r>
            <a:r>
              <a:rPr lang="en-US" dirty="0"/>
              <a:t>synergy, motivation, and sense of purpose</a:t>
            </a:r>
          </a:p>
        </p:txBody>
      </p:sp>
      <p:sp>
        <p:nvSpPr>
          <p:cNvPr id="2" name="Title 1"/>
          <p:cNvSpPr>
            <a:spLocks noGrp="1"/>
          </p:cNvSpPr>
          <p:nvPr>
            <p:ph type="title"/>
          </p:nvPr>
        </p:nvSpPr>
        <p:spPr/>
        <p:txBody>
          <a:bodyPr/>
          <a:lstStyle/>
          <a:p>
            <a:r>
              <a:rPr lang="en-US" b="1" dirty="0"/>
              <a:t>Rationale for </a:t>
            </a:r>
            <a:r>
              <a:rPr lang="en-US" b="1" dirty="0" smtClean="0"/>
              <a:t>Setting Goals</a:t>
            </a:r>
            <a:endParaRPr lang="en-US" dirty="0"/>
          </a:p>
        </p:txBody>
      </p:sp>
    </p:spTree>
    <p:extLst>
      <p:ext uri="{BB962C8B-B14F-4D97-AF65-F5344CB8AC3E}">
        <p14:creationId xmlns:p14="http://schemas.microsoft.com/office/powerpoint/2010/main" val="1017081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To set directions and Priorities </a:t>
            </a:r>
          </a:p>
          <a:p>
            <a:r>
              <a:rPr lang="en-US" dirty="0"/>
              <a:t>To get stakeholders’ on the same page</a:t>
            </a:r>
          </a:p>
        </p:txBody>
      </p:sp>
      <p:sp>
        <p:nvSpPr>
          <p:cNvPr id="2" name="Title 1"/>
          <p:cNvSpPr>
            <a:spLocks noGrp="1"/>
          </p:cNvSpPr>
          <p:nvPr>
            <p:ph type="title"/>
          </p:nvPr>
        </p:nvSpPr>
        <p:spPr/>
        <p:txBody>
          <a:bodyPr>
            <a:normAutofit fontScale="90000"/>
          </a:bodyPr>
          <a:lstStyle/>
          <a:p>
            <a:r>
              <a:rPr lang="en-US" b="1" dirty="0"/>
              <a:t>The strategic plan provides focus and direction for Stevens District Hospital.</a:t>
            </a:r>
            <a:r>
              <a:rPr lang="en-US" dirty="0"/>
              <a:t/>
            </a:r>
            <a:br>
              <a:rPr lang="en-US" dirty="0"/>
            </a:br>
            <a:endParaRPr lang="en-US" dirty="0"/>
          </a:p>
        </p:txBody>
      </p:sp>
    </p:spTree>
    <p:extLst>
      <p:ext uri="{BB962C8B-B14F-4D97-AF65-F5344CB8AC3E}">
        <p14:creationId xmlns:p14="http://schemas.microsoft.com/office/powerpoint/2010/main" val="2361457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To drive </a:t>
            </a:r>
            <a:r>
              <a:rPr lang="en-US" dirty="0" smtClean="0">
                <a:latin typeface="Times New Roman" pitchFamily="18" charset="0"/>
                <a:cs typeface="Times New Roman" pitchFamily="18" charset="0"/>
              </a:rPr>
              <a:t>alignment</a:t>
            </a:r>
          </a:p>
          <a:p>
            <a:r>
              <a:rPr lang="en-US" dirty="0">
                <a:latin typeface="Times New Roman" pitchFamily="18" charset="0"/>
                <a:cs typeface="Times New Roman" pitchFamily="18" charset="0"/>
              </a:rPr>
              <a:t>To simplify decision-making</a:t>
            </a:r>
          </a:p>
        </p:txBody>
      </p:sp>
      <p:sp>
        <p:nvSpPr>
          <p:cNvPr id="2" name="Title 1"/>
          <p:cNvSpPr>
            <a:spLocks noGrp="1"/>
          </p:cNvSpPr>
          <p:nvPr>
            <p:ph type="title"/>
          </p:nvPr>
        </p:nvSpPr>
        <p:spPr/>
        <p:txBody>
          <a:bodyPr>
            <a:normAutofit fontScale="90000"/>
          </a:bodyPr>
          <a:lstStyle/>
          <a:p>
            <a:r>
              <a:rPr lang="en-US" sz="3200" b="1" dirty="0"/>
              <a:t>The strategic plan provides focus and direction for Stevens District </a:t>
            </a:r>
            <a:r>
              <a:rPr lang="en-US" sz="3200" b="1" dirty="0" smtClean="0"/>
              <a:t>Hospital Cont.</a:t>
            </a:r>
            <a:endParaRPr lang="en-US" sz="3200" dirty="0"/>
          </a:p>
        </p:txBody>
      </p:sp>
    </p:spTree>
    <p:extLst>
      <p:ext uri="{BB962C8B-B14F-4D97-AF65-F5344CB8AC3E}">
        <p14:creationId xmlns:p14="http://schemas.microsoft.com/office/powerpoint/2010/main" val="4175829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Buehler, J. W., Snyder, R. L., Freeman, S. L., Carson, S. R., &amp; Ortega, A. N. (2018). It’s not just insurance: the Affordable Care Act and population health. </a:t>
            </a:r>
            <a:r>
              <a:rPr lang="en-US" i="1" dirty="0"/>
              <a:t>Public Health Reports</a:t>
            </a:r>
            <a:r>
              <a:rPr lang="en-US" dirty="0"/>
              <a:t>, </a:t>
            </a:r>
            <a:r>
              <a:rPr lang="en-US" i="1" dirty="0"/>
              <a:t>133</a:t>
            </a:r>
            <a:r>
              <a:rPr lang="en-US" dirty="0"/>
              <a:t>(1), 34-38.</a:t>
            </a:r>
          </a:p>
          <a:p>
            <a:r>
              <a:rPr lang="en-US" dirty="0" err="1"/>
              <a:t>Nuckols</a:t>
            </a:r>
            <a:r>
              <a:rPr lang="en-US" dirty="0"/>
              <a:t>, T. K., Smith-Spangler, C., Morton, S. C., Asch, S. M., Patel, V. M., Anderson, L. J., ... &amp; </a:t>
            </a:r>
            <a:r>
              <a:rPr lang="en-US" dirty="0" err="1"/>
              <a:t>Shekelle</a:t>
            </a:r>
            <a:r>
              <a:rPr lang="en-US" dirty="0"/>
              <a:t>, P. G. (2014). The effectiveness of computerized order entry at reducing preventable adverse drug events and medication errors in hospital settings: a systematic review and meta-analysis. </a:t>
            </a:r>
            <a:r>
              <a:rPr lang="en-US" i="1" dirty="0"/>
              <a:t>Systematic reviews</a:t>
            </a:r>
            <a:r>
              <a:rPr lang="en-US" dirty="0"/>
              <a:t>, </a:t>
            </a:r>
            <a:r>
              <a:rPr lang="en-US" i="1" dirty="0"/>
              <a:t>3</a:t>
            </a:r>
            <a:r>
              <a:rPr lang="en-US" dirty="0"/>
              <a:t>(1), 56.</a:t>
            </a:r>
          </a:p>
          <a:p>
            <a:r>
              <a:rPr lang="en-US" dirty="0"/>
              <a:t>Rivas, H., &amp; </a:t>
            </a:r>
            <a:r>
              <a:rPr lang="en-US" dirty="0" err="1"/>
              <a:t>Wac</a:t>
            </a:r>
            <a:r>
              <a:rPr lang="en-US" dirty="0"/>
              <a:t>, K. (2018). Digital Health.</a:t>
            </a:r>
          </a:p>
          <a:p>
            <a:r>
              <a:rPr lang="en-US" dirty="0"/>
              <a:t>Sheikh, A., </a:t>
            </a:r>
            <a:r>
              <a:rPr lang="en-US" dirty="0" err="1"/>
              <a:t>Sood</a:t>
            </a:r>
            <a:r>
              <a:rPr lang="en-US" dirty="0"/>
              <a:t>, H. S., &amp; Bates, D. W. (2015). Leveraging health information technology to achieve the “triple aim” of healthcare reform. </a:t>
            </a:r>
            <a:r>
              <a:rPr lang="en-US" i="1" dirty="0"/>
              <a:t>Journal of the American Medical Informatics Association</a:t>
            </a:r>
            <a:r>
              <a:rPr lang="en-US" dirty="0"/>
              <a:t>, </a:t>
            </a:r>
            <a:r>
              <a:rPr lang="en-US" i="1" dirty="0"/>
              <a:t>22</a:t>
            </a:r>
            <a:r>
              <a:rPr lang="en-US" dirty="0"/>
              <a:t>(4), 849-856.</a:t>
            </a:r>
          </a:p>
          <a:p>
            <a:r>
              <a:rPr lang="en-US" dirty="0"/>
              <a:t>Wright, D. K. (2005). </a:t>
            </a:r>
            <a:r>
              <a:rPr lang="en-US" i="1" dirty="0"/>
              <a:t>The ultimate guide to competency assessment in health care</a:t>
            </a:r>
            <a:r>
              <a:rPr lang="en-US" dirty="0"/>
              <a:t>. Creative Health Care Management.</a:t>
            </a:r>
          </a:p>
          <a:p>
            <a:endParaRPr lang="en-US" dirty="0"/>
          </a:p>
        </p:txBody>
      </p:sp>
      <p:sp>
        <p:nvSpPr>
          <p:cNvPr id="2" name="Title 1"/>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15830240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108</TotalTime>
  <Words>859</Words>
  <Application>Microsoft Office PowerPoint</Application>
  <PresentationFormat>On-screen Show (4:3)</PresentationFormat>
  <Paragraphs>88</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Stevens District Hospital </vt:lpstr>
      <vt:lpstr>The mission and vision statements  </vt:lpstr>
      <vt:lpstr>Overview of the Market</vt:lpstr>
      <vt:lpstr>SWOT Analysis</vt:lpstr>
      <vt:lpstr>Summary of the goals created for Stevens District Hospital. </vt:lpstr>
      <vt:lpstr>Summary of the goals created for Stevens District Hospital Cont.</vt:lpstr>
      <vt:lpstr>Itemized resources that may be needed </vt:lpstr>
      <vt:lpstr>Rationale for Setting Goals</vt:lpstr>
      <vt:lpstr>The strategic plan provides focus and direction for Stevens District Hospital. </vt:lpstr>
      <vt:lpstr>The strategic plan provides focus and direction for Stevens District Hospital Cont.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mpc</dc:creator>
  <cp:lastModifiedBy>mpc</cp:lastModifiedBy>
  <cp:revision>29</cp:revision>
  <dcterms:created xsi:type="dcterms:W3CDTF">2019-10-11T05:55:53Z</dcterms:created>
  <dcterms:modified xsi:type="dcterms:W3CDTF">2019-10-16T05:24:38Z</dcterms:modified>
</cp:coreProperties>
</file>